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77" d="100"/>
          <a:sy n="77" d="100"/>
        </p:scale>
        <p:origin x="2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5">
            <a:extLst>
              <a:ext uri="{FF2B5EF4-FFF2-40B4-BE49-F238E27FC236}">
                <a16:creationId xmlns:a16="http://schemas.microsoft.com/office/drawing/2014/main" id="{383ABEA8-C940-4E63-9425-2636E3E968C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4" name="Freeform 14">
            <a:extLst>
              <a:ext uri="{FF2B5EF4-FFF2-40B4-BE49-F238E27FC236}">
                <a16:creationId xmlns:a16="http://schemas.microsoft.com/office/drawing/2014/main" id="{94E1F0CE-2445-403C-A97B-5F9410D8FDB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2930BEC-23C3-4943-BF3E-1489DF19FE9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EE21198-6B2F-44DD-8ED1-08DBFDAC2E1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233853C-FCDB-4072-A38A-F528AAFBBFD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DF60640-56C1-4C2D-957C-A789DDD0935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DBC8BAD-82DB-43C8-93D0-4CC4E2E95CC6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CFCEA8D-83B8-4970-9BC8-EDA33C5EBA4D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4345168-CE91-4C7A-BA9B-2AFCC817B355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4C9779D-5807-497E-BDDA-12ECD503407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3B09AA2-4E46-45A7-88C3-B77EBA9C8734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8ED08BD-C105-46BF-B6B0-9F80A5B3812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9C4D9F2C-627F-4C7A-B40A-78BCA3BC54F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248C129-86EE-4990-94FD-5931AD9197C3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AB33CEB-3A03-483A-8E91-8E1943D84D8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00F4D10-7D5F-4765-A1AE-2F8CB7A39A16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BE66C8F-A0F6-46E9-B972-C7D4A8FFB01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D614F2D-DA48-4D64-8BFE-4117C2E1CEE5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2F83623-F07F-4A93-999E-67D5E4862BA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9B81F61E-B3F1-4730-A58B-C55D10BC089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2BF85AD-1922-4E38-87C6-287DC9439DD4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0323152-1BCA-4B09-BF43-597B5ABFE28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16FA10F-4820-4210-BD18-A541FFDE5CA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C83EE3B-D583-44FD-8551-97D34E80D588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AE834B5-319F-4E49-B39F-751A8792EFB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3845535-477D-4E7B-B4F8-2CE3E5AF7BF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7747927-13DA-4A4F-87AA-86E8D3D29CA8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899985-4FD6-485D-9006-4708F48C5B5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F1CB23D-807B-454C-B639-82CE0670E99D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53295B9-732A-4D6D-91F1-03B91EB4F47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BB9D0F5-242C-4D55-93CB-9A32D2FC4F6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1C9AD0A8-54D7-406A-81E4-B0B4257DA26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14846DC-ACE3-449F-8465-4385A9CEC374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1768A72-A55A-4170-BD6F-F5E044A4B8E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7196028-3C6E-4164-9319-995F2D2C2248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7037486-DA11-4DB7-A63F-7B3F53312F17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150956A-3D95-44EA-BB7D-340891BBC13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58EA563-057B-4962-BD55-A9B16A3D00F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2DEBB62-6CF4-4666-BBC6-45BE4E6F5F8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E7B7F07-D687-4AA4-9EC8-6D12373A2D9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D3C7D5A-9C54-4EAD-B5AC-9EA3C622422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D845C49-1615-49DC-9137-9BB1FD331FD4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05A45E8-D654-4F65-ADFA-C534AA869125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CE5F5EA-83DF-432D-B01C-EE510FBBC6C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AB43556-FBEB-4AFE-ABE6-C5DDB6F1DE54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FEDFA0A-B41D-474D-9560-852C0B0CF067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C1FE481-1269-41D6-898E-7F3BCA9F1F6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BB1618C-0A00-47BD-B77A-F72DFAC6DDE7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4DFF1B51-61EA-4306-B86A-2CEB48F15C08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6ADF9854-1522-4F7F-8477-0F838601E8C8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E78EA2C-1DB6-493B-8DBB-5D11A9D0759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C119DC58-4A07-4F18-82F5-851C513C5FC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A9A2687-5092-4705-B775-C09E61CF6D3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0A8E5C5-1A42-46BE-90D6-E2AFB2929140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CAECC0B-1C7F-4349-9BC6-66A68F917026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B7D50278-8916-4102-8C76-2EA2E1CCF3C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23209FF-E334-4CCE-86D6-B17F3C85BB7D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26853839-0FD3-4E16-AE08-1698F5B71C7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BA8790F0-552C-41DD-AE6C-257B378A9B8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A7F97A08-46BA-4ACC-873F-27DF9CD900AF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510347AC-CBEE-4D99-93E2-8B060D6C039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10445D16-8C32-44AD-B8E2-B5716A3B76EC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4E454F76-C337-406E-9892-CE67FCA7344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5DF4D40-BED2-4EE1-97FC-8456FD24ED64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DCBD62B4-CD5B-4B82-9C4D-4B7C517A9F33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63B09B44-3747-41F4-AF15-849F94BDF0E8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7B87D5F-111A-458C-AF49-5B168BED4DE7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898E8FA5-EF63-49AF-B78B-50D036473045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F522AB1B-D532-46BC-B1F8-E0E8BE80BDF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0F7F324-7A69-4D1E-A4B4-F8BE4CFD0F63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66EED720-808A-4918-A4E5-43475B2094A8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E6C9635-DF11-42EF-B7D0-F4B04218794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44375B25-5409-44CC-A33D-AC60D8DD02F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D8CA0C31-A1A1-4BE5-BF95-7AE8ECF8E9F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7C4BE7C7-D6AC-4F1C-BD18-9DABDB3C663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2D9C4C0-AE48-4A10-887A-6228903FF704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77D20CE6-88F8-4E3E-87A4-717246F82AC1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8539F24A-EF5C-4195-B834-1BEAAEAC2F45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B08B35F9-6E28-4A86-B329-B0AEC19F1A33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B420921-5C06-44E1-938C-02BCE255BAA5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570DE2DB-6FAF-4ECD-943E-D556B7DF352E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D819E54F-B137-4821-BE3F-743402358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1786" y="1959269"/>
            <a:ext cx="4653340" cy="1764178"/>
          </a:xfrm>
          <a:prstGeom prst="rect">
            <a:avLst/>
          </a:prstGeom>
        </p:spPr>
      </p:pic>
      <p:pic>
        <p:nvPicPr>
          <p:cNvPr id="7" name="Picture 6" descr="A picture containing clipart&#10;&#10;Description generated with very high confidence">
            <a:extLst>
              <a:ext uri="{FF2B5EF4-FFF2-40B4-BE49-F238E27FC236}">
                <a16:creationId xmlns:a16="http://schemas.microsoft.com/office/drawing/2014/main" id="{193E7CC8-B460-4E7A-B410-C4BC26BA4D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3737" y="4123994"/>
            <a:ext cx="4469438" cy="22198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C36A8B-BD85-456B-BE65-EB9F8FF921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877" y="2250385"/>
            <a:ext cx="4529422" cy="260101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Affordability &amp; Housing Conundrum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2C5B90-2AB8-4B52-8DA7-8387E8A293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1055" y="5393715"/>
            <a:ext cx="4529422" cy="91440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Storage </a:t>
            </a:r>
            <a:r>
              <a:rPr lang="en-US" dirty="0" err="1"/>
              <a:t>Saiyans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028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5A898-88E0-4FE9-9CC5-918854D2B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25" y="0"/>
            <a:ext cx="2598937" cy="1456267"/>
          </a:xfrm>
        </p:spPr>
        <p:txBody>
          <a:bodyPr/>
          <a:lstStyle/>
          <a:p>
            <a:r>
              <a:rPr lang="en-GB" dirty="0"/>
              <a:t>PPP Model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F8DC1-6413-4D16-80AC-13FD2A949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7623" y="-168675"/>
            <a:ext cx="6249880" cy="7665868"/>
          </a:xfrm>
        </p:spPr>
        <p:txBody>
          <a:bodyPr>
            <a:normAutofit/>
          </a:bodyPr>
          <a:lstStyle/>
          <a:p>
            <a:r>
              <a:rPr lang="en-GB" dirty="0"/>
              <a:t>Public–private partnerships (P3s) are a long-term, performance-based approach to procuring public infrastructure that can enhance governments’ ability to hold the private sector accountable for public assets over their expected lifespan. </a:t>
            </a:r>
          </a:p>
          <a:p>
            <a:r>
              <a:rPr lang="en-GB" dirty="0"/>
              <a:t>P3s work because they engage the expertise and innovation of the private sector and the discipline and incentives of capital markets to deliver public Housing projects.</a:t>
            </a:r>
          </a:p>
          <a:p>
            <a:r>
              <a:rPr lang="en-GB" dirty="0"/>
              <a:t>Contract with private party to design and build public facility. </a:t>
            </a:r>
          </a:p>
          <a:p>
            <a:r>
              <a:rPr lang="en-GB" dirty="0"/>
              <a:t>Potential to accelerate construction programme.</a:t>
            </a:r>
          </a:p>
          <a:p>
            <a:r>
              <a:rPr lang="en-GB" dirty="0"/>
              <a:t>Government can be able to control housing projects.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0C6870-7F85-4652-8692-18B56E73B6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29" r="32176" b="1"/>
          <a:stretch/>
        </p:blipFill>
        <p:spPr>
          <a:xfrm>
            <a:off x="355107" y="1553593"/>
            <a:ext cx="4119239" cy="442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472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C404F-9AF1-439C-9524-6F5D2C4FF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03" y="-91736"/>
            <a:ext cx="5022541" cy="1456267"/>
          </a:xfrm>
        </p:spPr>
        <p:txBody>
          <a:bodyPr/>
          <a:lstStyle/>
          <a:p>
            <a:r>
              <a:rPr lang="en-GB" dirty="0"/>
              <a:t>Precast Technology 	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FE16B-D800-4BDA-BE86-34A9C9FB5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6715" y="656949"/>
            <a:ext cx="6075285" cy="579711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Precast technology saves a lot of construction time and offers quality, value and speed at the same time. </a:t>
            </a:r>
          </a:p>
          <a:p>
            <a:pPr>
              <a:lnSpc>
                <a:spcPct val="90000"/>
              </a:lnSpc>
            </a:pPr>
            <a:r>
              <a:rPr lang="en-GB" dirty="0"/>
              <a:t>Not only does it speed up construction, but it also enhances the quality of the final output. This technology reduces construction cost by 10-15%. Also, precast and engineered home material eliminates the need for auxiliary activities like plastering, electrical wiring, etc.</a:t>
            </a:r>
          </a:p>
          <a:p>
            <a:pPr>
              <a:lnSpc>
                <a:spcPct val="90000"/>
              </a:lnSpc>
            </a:pPr>
            <a:r>
              <a:rPr lang="en-GB" dirty="0"/>
              <a:t>Precast technology is considered investment-friendly; while margins are not going to be affected much, the quality of the product will be enhanced in a big way and delivery of the project can be made within the stipulated time frame. </a:t>
            </a:r>
          </a:p>
          <a:p>
            <a:pPr>
              <a:lnSpc>
                <a:spcPct val="90000"/>
              </a:lnSpc>
            </a:pPr>
            <a:r>
              <a:rPr lang="en-GB" dirty="0"/>
              <a:t>Precast technology is already being used in Europe, Dubai, Malaysia, Singapore.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endParaRPr lang="en-IN" dirty="0"/>
          </a:p>
        </p:txBody>
      </p:sp>
      <p:pic>
        <p:nvPicPr>
          <p:cNvPr id="4" name="Picture 3" descr="A small house in the background&#10;&#10;Description generated with very high confidence">
            <a:extLst>
              <a:ext uri="{FF2B5EF4-FFF2-40B4-BE49-F238E27FC236}">
                <a16:creationId xmlns:a16="http://schemas.microsoft.com/office/drawing/2014/main" id="{F7FE79B5-3419-4170-B9C9-5324AE172B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60" r="16459" b="-1"/>
          <a:stretch/>
        </p:blipFill>
        <p:spPr>
          <a:xfrm>
            <a:off x="336124" y="1215957"/>
            <a:ext cx="5212419" cy="5300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233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C132B-7863-447A-A7C3-ABE4848C0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416922"/>
            <a:ext cx="4685189" cy="1456267"/>
          </a:xfrm>
        </p:spPr>
        <p:txBody>
          <a:bodyPr/>
          <a:lstStyle/>
          <a:p>
            <a:r>
              <a:rPr lang="en-CA" dirty="0"/>
              <a:t>Vacant Homes Issue.</a:t>
            </a:r>
            <a:br>
              <a:rPr lang="en-CA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C5D9F-3C53-41AC-8BB1-2EF781FF3A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84412"/>
            <a:ext cx="10131425" cy="4891595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How to determine Houses are vacant 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During the </a:t>
            </a:r>
            <a:r>
              <a:rPr lang="en-CA" dirty="0" err="1"/>
              <a:t>buytime</a:t>
            </a:r>
            <a:r>
              <a:rPr lang="en-CA" dirty="0"/>
              <a:t> of the property we need to determine whether they are going to occupy the property or not.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Keeping a check on </a:t>
            </a:r>
            <a:r>
              <a:rPr lang="en-CA" dirty="0" err="1"/>
              <a:t>Hydrobills</a:t>
            </a:r>
            <a:r>
              <a:rPr lang="en-CA" dirty="0"/>
              <a:t> , as the properties are vacant there are no </a:t>
            </a:r>
            <a:r>
              <a:rPr lang="en-CA" dirty="0" err="1"/>
              <a:t>Hydrobills</a:t>
            </a:r>
            <a:r>
              <a:rPr lang="en-CA" dirty="0"/>
              <a:t> or 0 bills same with the case of internet connections.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We can also increase the vacancy tax so that owners will not favour of keeping their properties vacant.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These unoccupied or vacant properties can be developed and used for affordable housing.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were as many as 66,000 vacant units in Toronto in 2016.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Many foreign firms invest their money in properties in stable market like Canada and these properties are left vacant.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Controlling this, we can keep control on unoccupied and vacant properties.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CA" dirty="0"/>
              <a:t>We should also create awareness drives and make people aware of such properties where they can rent and suffice their needs.</a:t>
            </a:r>
          </a:p>
          <a:p>
            <a:pPr>
              <a:buFont typeface="Arial" panose="020B0604020202020204" pitchFamily="34" charset="0"/>
              <a:buChar char="•"/>
            </a:pPr>
            <a:endParaRPr lang="en-CA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63508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BAAF933-FDB5-460C-9096-957C4220F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333" y="643463"/>
            <a:ext cx="6166139" cy="558035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A17DF-A27A-440A-9319-3935D7039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CA" dirty="0"/>
              <a:t>Giving homes to homeless will cause reduced costs on justice and health care systems, and also improve their quality of life.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06507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8A416BB-79F6-4193-A3B0-81CE8731F6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1071118"/>
            <a:ext cx="6897878" cy="472504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8BCDC5-7A8C-4586-B331-1EA7CF9EE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Average House Prices - Barrie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The year-to-date average price figure for homes sold within the City of Barrie was $507,484. This was an increase of 24.8% compared to the average selling price in 2016.</a:t>
            </a:r>
          </a:p>
        </p:txBody>
      </p:sp>
    </p:spTree>
    <p:extLst>
      <p:ext uri="{BB962C8B-B14F-4D97-AF65-F5344CB8AC3E}">
        <p14:creationId xmlns:p14="http://schemas.microsoft.com/office/powerpoint/2010/main" val="740168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E8A98BC-2E92-440C-ADFF-30E5A91CE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86" y="945397"/>
            <a:ext cx="7741820" cy="527842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186405-5276-49B9-939F-73D7D662E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Average House Rent - Barrie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Average Rent in Barrie for 2016 changed by 3.7% over 2015.</a:t>
            </a:r>
          </a:p>
        </p:txBody>
      </p:sp>
    </p:spTree>
    <p:extLst>
      <p:ext uri="{BB962C8B-B14F-4D97-AF65-F5344CB8AC3E}">
        <p14:creationId xmlns:p14="http://schemas.microsoft.com/office/powerpoint/2010/main" val="4185037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6A031B-3DDC-4A58-A9B6-19F23C60F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1128100"/>
            <a:ext cx="6897878" cy="461108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19EC63-78D1-4D33-B9DE-E45659525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Household Debt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C4687-CE23-4759-AC72-AC6716908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We need the data for the household debt for individuals living in </a:t>
            </a:r>
            <a:r>
              <a:rPr lang="en-US" dirty="0" err="1"/>
              <a:t>barrie</a:t>
            </a:r>
            <a:r>
              <a:rPr lang="en-US" dirty="0"/>
              <a:t> to discover a trend. To corroborate the need for the data the fraction of household debt to disposable income for Canada is plotted alongside average home prices from 1991-2011.</a:t>
            </a:r>
          </a:p>
          <a:p>
            <a:r>
              <a:rPr lang="en-US" dirty="0"/>
              <a:t>Average Canadian household shows increasing levels of debt over years and almost 80% is housing related.</a:t>
            </a:r>
          </a:p>
        </p:txBody>
      </p:sp>
    </p:spTree>
    <p:extLst>
      <p:ext uri="{BB962C8B-B14F-4D97-AF65-F5344CB8AC3E}">
        <p14:creationId xmlns:p14="http://schemas.microsoft.com/office/powerpoint/2010/main" val="3162927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80370F-C66D-49F8-8155-38E0782546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1502235"/>
            <a:ext cx="6897878" cy="3862811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F7FCD5-7CA2-4DD1-B8BB-6CBA230E8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Change In Median Income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2083F-B226-42BD-8B50-184E12727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The lower income groups have the least change in terms of salary from a period of 2005 – 2015.</a:t>
            </a:r>
          </a:p>
          <a:p>
            <a:r>
              <a:rPr lang="en-US" dirty="0"/>
              <a:t>Further to note is this study does not take into account the inflation, which equates to the fact that the increase is even shorter.</a:t>
            </a:r>
          </a:p>
        </p:txBody>
      </p:sp>
    </p:spTree>
    <p:extLst>
      <p:ext uri="{BB962C8B-B14F-4D97-AF65-F5344CB8AC3E}">
        <p14:creationId xmlns:p14="http://schemas.microsoft.com/office/powerpoint/2010/main" val="1651274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AF6706C-CF07-43A1-BCC4-CBA5D33820D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C2613AC-9E33-42E6-94E5-09966D7FBA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810" y="1164712"/>
            <a:ext cx="6921364" cy="4533492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F58C7-2C66-4B0A-BD48-7CCB6AB24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2013" y="1739477"/>
            <a:ext cx="3352256" cy="37466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800" dirty="0"/>
              <a:t>Estimated Rent for Different Household Types</a:t>
            </a:r>
          </a:p>
        </p:txBody>
      </p:sp>
    </p:spTree>
    <p:extLst>
      <p:ext uri="{BB962C8B-B14F-4D97-AF65-F5344CB8AC3E}">
        <p14:creationId xmlns:p14="http://schemas.microsoft.com/office/powerpoint/2010/main" val="2123896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745373F-E75A-40F4-A3BF-29667C86A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4" y="1010761"/>
            <a:ext cx="6897878" cy="484575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810B10-645D-4675-9D4A-DC26723D8B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/>
              <a:t>Renters Affordability </a:t>
            </a:r>
          </a:p>
        </p:txBody>
      </p:sp>
      <p:sp>
        <p:nvSpPr>
          <p:cNvPr id="24" name="Content Placeholder 9"/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Percentage of Monthly Income spent by renters on different household types depending on average income.</a:t>
            </a:r>
          </a:p>
        </p:txBody>
      </p:sp>
    </p:spTree>
    <p:extLst>
      <p:ext uri="{BB962C8B-B14F-4D97-AF65-F5344CB8AC3E}">
        <p14:creationId xmlns:p14="http://schemas.microsoft.com/office/powerpoint/2010/main" val="604448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67F86-DE4C-453F-85F3-19612E29B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359" y="643463"/>
            <a:ext cx="11159209" cy="160812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TRADITIONAL Definition of Affordability ?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DD18A7F-76A6-43C4-ACB0-E385584F3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359" y="2251587"/>
            <a:ext cx="11159209" cy="3972232"/>
          </a:xfrm>
        </p:spPr>
        <p:txBody>
          <a:bodyPr>
            <a:normAutofit/>
          </a:bodyPr>
          <a:lstStyle/>
          <a:p>
            <a:r>
              <a:rPr lang="en-US" dirty="0"/>
              <a:t>Affordability is defined when a household spends less than 30% of its pre-tax income on adequate shelter.</a:t>
            </a:r>
          </a:p>
          <a:p>
            <a:r>
              <a:rPr lang="en-US" dirty="0"/>
              <a:t>Household that spend more than 30% of their income are deemed to be in core housing need.</a:t>
            </a:r>
          </a:p>
          <a:p>
            <a:r>
              <a:rPr lang="en-US" dirty="0"/>
              <a:t>Those who spend 50% or more are in severe housing need.</a:t>
            </a:r>
          </a:p>
        </p:txBody>
      </p:sp>
    </p:spTree>
    <p:extLst>
      <p:ext uri="{BB962C8B-B14F-4D97-AF65-F5344CB8AC3E}">
        <p14:creationId xmlns:p14="http://schemas.microsoft.com/office/powerpoint/2010/main" val="2056148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5D2B3-EEEB-42A5-B0EB-433C6182E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Affordability Index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64C28-6407-40E3-B332-B395D3EF5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Takes into account the  Household size, Household income, Household debt, Disposable Income, Number of employed individuals in a household, wealth present/purchasing power, Down Payment Amount (Ownership), Credit rating(Ownership),Lending Institution(Ownership), Unit Type, Transportation.</a:t>
            </a:r>
          </a:p>
        </p:txBody>
      </p:sp>
    </p:spTree>
    <p:extLst>
      <p:ext uri="{BB962C8B-B14F-4D97-AF65-F5344CB8AC3E}">
        <p14:creationId xmlns:p14="http://schemas.microsoft.com/office/powerpoint/2010/main" val="17664460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343</TotalTime>
  <Words>642</Words>
  <Application>Microsoft Office PowerPoint</Application>
  <PresentationFormat>Widescreen</PresentationFormat>
  <Paragraphs>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Celestial</vt:lpstr>
      <vt:lpstr>Affordability &amp; Housing Conundrum </vt:lpstr>
      <vt:lpstr>Average House Prices - Barrie</vt:lpstr>
      <vt:lpstr>Average House Rent - Barrie</vt:lpstr>
      <vt:lpstr>Household Debt</vt:lpstr>
      <vt:lpstr>Change In Median Income</vt:lpstr>
      <vt:lpstr>Estimated Rent for Different Household Types</vt:lpstr>
      <vt:lpstr>Renters Affordability </vt:lpstr>
      <vt:lpstr>TRADITIONAL Definition of Affordability ?</vt:lpstr>
      <vt:lpstr>Affordability Index</vt:lpstr>
      <vt:lpstr>PPP Model </vt:lpstr>
      <vt:lpstr>Precast Technology  </vt:lpstr>
      <vt:lpstr>Vacant Homes Issue.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Nishant Gupta</dc:creator>
  <cp:lastModifiedBy>Nishant Gupta</cp:lastModifiedBy>
  <cp:revision>22</cp:revision>
  <dcterms:created xsi:type="dcterms:W3CDTF">2017-10-21T18:43:03Z</dcterms:created>
  <dcterms:modified xsi:type="dcterms:W3CDTF">2017-10-22T15:17:10Z</dcterms:modified>
</cp:coreProperties>
</file>

<file path=docProps/thumbnail.jpeg>
</file>